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7"/>
  </p:notesMasterIdLst>
  <p:sldIdLst>
    <p:sldId id="256" r:id="rId3"/>
    <p:sldId id="257" r:id="rId4"/>
    <p:sldId id="259" r:id="rId5"/>
    <p:sldId id="258" r:id="rId6"/>
    <p:sldId id="262" r:id="rId7"/>
    <p:sldId id="261" r:id="rId8"/>
    <p:sldId id="263" r:id="rId9"/>
    <p:sldId id="266" r:id="rId10"/>
    <p:sldId id="260" r:id="rId11"/>
    <p:sldId id="267" r:id="rId12"/>
    <p:sldId id="268" r:id="rId13"/>
    <p:sldId id="269" r:id="rId14"/>
    <p:sldId id="272" r:id="rId15"/>
    <p:sldId id="273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284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7CA1FB-17E1-4278-87C4-1871B192CDDE}" type="datetimeFigureOut">
              <a:rPr lang="cs-CZ" smtClean="0"/>
              <a:pPr/>
              <a:t>26.3.2020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2147B3-FEEC-4113-A5A7-4943C938DA8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139D5-DFA8-4FD4-811D-2D6DFE9B08C1}" type="datetimeFigureOut">
              <a:rPr lang="cs-CZ" smtClean="0"/>
              <a:pPr/>
              <a:t>26.3.2020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5A6AE-1EB5-4EA0-8121-AE0A4782ADF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139D5-DFA8-4FD4-811D-2D6DFE9B08C1}" type="datetimeFigureOut">
              <a:rPr lang="cs-CZ" smtClean="0"/>
              <a:pPr/>
              <a:t>26.3.2020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5A6AE-1EB5-4EA0-8121-AE0A4782ADF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139D5-DFA8-4FD4-811D-2D6DFE9B08C1}" type="datetimeFigureOut">
              <a:rPr lang="cs-CZ" smtClean="0"/>
              <a:pPr/>
              <a:t>26.3.2020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5A6AE-1EB5-4EA0-8121-AE0A4782ADF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B3139D5-DFA8-4FD4-811D-2D6DFE9B08C1}" type="datetimeFigureOut">
              <a:rPr lang="cs-CZ" smtClean="0"/>
              <a:pPr/>
              <a:t>26.3.2020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8D5A6AE-1EB5-4EA0-8121-AE0A4782ADF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B3139D5-DFA8-4FD4-811D-2D6DFE9B08C1}" type="datetimeFigureOut">
              <a:rPr lang="cs-CZ" smtClean="0"/>
              <a:pPr/>
              <a:t>26.3.2020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8D5A6AE-1EB5-4EA0-8121-AE0A4782ADF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B3139D5-DFA8-4FD4-811D-2D6DFE9B08C1}" type="datetimeFigureOut">
              <a:rPr lang="cs-CZ" smtClean="0"/>
              <a:pPr/>
              <a:t>26.3.2020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8D5A6AE-1EB5-4EA0-8121-AE0A4782ADF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139D5-DFA8-4FD4-811D-2D6DFE9B08C1}" type="datetimeFigureOut">
              <a:rPr lang="cs-CZ" smtClean="0"/>
              <a:pPr/>
              <a:t>26.3.2020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5A6AE-1EB5-4EA0-8121-AE0A4782ADF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139D5-DFA8-4FD4-811D-2D6DFE9B08C1}" type="datetimeFigureOut">
              <a:rPr lang="cs-CZ" smtClean="0"/>
              <a:pPr/>
              <a:t>26.3.2020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5A6AE-1EB5-4EA0-8121-AE0A4782ADF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B3139D5-DFA8-4FD4-811D-2D6DFE9B08C1}" type="datetimeFigureOut">
              <a:rPr lang="cs-CZ" smtClean="0"/>
              <a:pPr/>
              <a:t>26.3.2020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8D5A6AE-1EB5-4EA0-8121-AE0A4782ADF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139D5-DFA8-4FD4-811D-2D6DFE9B08C1}" type="datetimeFigureOut">
              <a:rPr lang="cs-CZ" smtClean="0"/>
              <a:pPr/>
              <a:t>26.3.2020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5A6AE-1EB5-4EA0-8121-AE0A4782ADF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B3139D5-DFA8-4FD4-811D-2D6DFE9B08C1}" type="datetimeFigureOut">
              <a:rPr lang="cs-CZ" smtClean="0"/>
              <a:pPr/>
              <a:t>26.3.2020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8D5A6AE-1EB5-4EA0-8121-AE0A4782ADF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139D5-DFA8-4FD4-811D-2D6DFE9B08C1}" type="datetimeFigureOut">
              <a:rPr lang="cs-CZ" smtClean="0"/>
              <a:pPr/>
              <a:t>26.3.2020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5A6AE-1EB5-4EA0-8121-AE0A4782ADF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B3139D5-DFA8-4FD4-811D-2D6DFE9B08C1}" type="datetimeFigureOut">
              <a:rPr lang="cs-CZ" smtClean="0"/>
              <a:pPr/>
              <a:t>26.3.2020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8D5A6AE-1EB5-4EA0-8121-AE0A4782ADF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139D5-DFA8-4FD4-811D-2D6DFE9B08C1}" type="datetimeFigureOut">
              <a:rPr lang="cs-CZ" smtClean="0"/>
              <a:pPr/>
              <a:t>26.3.2020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5A6AE-1EB5-4EA0-8121-AE0A4782ADF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139D5-DFA8-4FD4-811D-2D6DFE9B08C1}" type="datetimeFigureOut">
              <a:rPr lang="cs-CZ" smtClean="0"/>
              <a:pPr/>
              <a:t>26.3.2020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5A6AE-1EB5-4EA0-8121-AE0A4782ADF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139D5-DFA8-4FD4-811D-2D6DFE9B08C1}" type="datetimeFigureOut">
              <a:rPr lang="cs-CZ" smtClean="0"/>
              <a:pPr/>
              <a:t>26.3.2020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5A6AE-1EB5-4EA0-8121-AE0A4782ADF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139D5-DFA8-4FD4-811D-2D6DFE9B08C1}" type="datetimeFigureOut">
              <a:rPr lang="cs-CZ" smtClean="0"/>
              <a:pPr/>
              <a:t>26.3.2020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5A6AE-1EB5-4EA0-8121-AE0A4782ADF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139D5-DFA8-4FD4-811D-2D6DFE9B08C1}" type="datetimeFigureOut">
              <a:rPr lang="cs-CZ" smtClean="0"/>
              <a:pPr/>
              <a:t>26.3.2020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5A6AE-1EB5-4EA0-8121-AE0A4782ADF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139D5-DFA8-4FD4-811D-2D6DFE9B08C1}" type="datetimeFigureOut">
              <a:rPr lang="cs-CZ" smtClean="0"/>
              <a:pPr/>
              <a:t>26.3.2020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5A6AE-1EB5-4EA0-8121-AE0A4782ADF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139D5-DFA8-4FD4-811D-2D6DFE9B08C1}" type="datetimeFigureOut">
              <a:rPr lang="cs-CZ" smtClean="0"/>
              <a:pPr/>
              <a:t>26.3.2020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5A6AE-1EB5-4EA0-8121-AE0A4782ADF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139D5-DFA8-4FD4-811D-2D6DFE9B08C1}" type="datetimeFigureOut">
              <a:rPr lang="cs-CZ" smtClean="0"/>
              <a:pPr/>
              <a:t>26.3.2020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5A6AE-1EB5-4EA0-8121-AE0A4782ADF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139D5-DFA8-4FD4-811D-2D6DFE9B08C1}" type="datetimeFigureOut">
              <a:rPr lang="cs-CZ" smtClean="0"/>
              <a:pPr/>
              <a:t>26.3.2020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5A6AE-1EB5-4EA0-8121-AE0A4782ADF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3139D5-DFA8-4FD4-811D-2D6DFE9B08C1}" type="datetimeFigureOut">
              <a:rPr lang="cs-CZ" smtClean="0"/>
              <a:pPr/>
              <a:t>26.3.2020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5A6AE-1EB5-4EA0-8121-AE0A4782ADF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B3139D5-DFA8-4FD4-811D-2D6DFE9B08C1}" type="datetimeFigureOut">
              <a:rPr lang="cs-CZ" smtClean="0"/>
              <a:pPr/>
              <a:t>26.3.2020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8D5A6AE-1EB5-4EA0-8121-AE0A4782ADF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Střídavé hospodářství </a:t>
            </a:r>
            <a:br>
              <a:rPr lang="cs-CZ" dirty="0" smtClean="0"/>
            </a:br>
            <a:r>
              <a:rPr lang="cs-CZ" dirty="0" smtClean="0"/>
              <a:t>a manufaktury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Prezentace k doplnění výkladu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Tkalcovský stav na tkaní gobelínů</a:t>
            </a:r>
            <a:endParaRPr lang="cs-CZ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714488"/>
            <a:ext cx="7605042" cy="4214842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Slévárna kovů</a:t>
            </a:r>
            <a:endParaRPr lang="cs-CZ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61958" y="1484784"/>
            <a:ext cx="3102465" cy="513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Ruční vytahování rudy z dolů</a:t>
            </a:r>
            <a:endParaRPr lang="cs-CZ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340768"/>
            <a:ext cx="5256584" cy="5076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ZMĚNY V ZEMĚDĚLSTVÍ A VE </a:t>
            </a:r>
            <a:r>
              <a:rPr lang="cs-CZ" dirty="0" smtClean="0"/>
              <a:t>VÝROBĚ</a:t>
            </a:r>
            <a:br>
              <a:rPr lang="cs-CZ" dirty="0" smtClean="0"/>
            </a:br>
            <a:r>
              <a:rPr lang="cs-CZ" dirty="0" smtClean="0"/>
              <a:t>zápis do sešitu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PRŮBĚHU 18. STOLETÍ DOCHÁZÍ K VYSAZOVÁNÍ NOVÝCH PLODIN – JETEL, BRAMBORY, ŘEPA</a:t>
            </a:r>
          </a:p>
          <a:p>
            <a:r>
              <a:rPr lang="cs-CZ" dirty="0" smtClean="0"/>
              <a:t>VYUŽÍVÁ SE I ÚHOR – STŘÍDAVÉ HOSPODÁŘSTVÍ</a:t>
            </a:r>
          </a:p>
          <a:p>
            <a:r>
              <a:rPr lang="cs-CZ" dirty="0" smtClean="0"/>
              <a:t>ZAVÁDÍ SE TECHNICKÉ VYNÁLEZY- NOVÝ TYP PLUHU, SECÍ STROJE, MLÁTIČKY OBILÍ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476672"/>
            <a:ext cx="8435280" cy="5649491"/>
          </a:xfrm>
        </p:spPr>
        <p:txBody>
          <a:bodyPr>
            <a:normAutofit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ZVÝŠILA SE POPTÁVKA  PO ZBOŽÍ</a:t>
            </a:r>
          </a:p>
          <a:p>
            <a:r>
              <a:rPr lang="cs-CZ" dirty="0" smtClean="0"/>
              <a:t>VZNIKLY MANUFAKTURY(RUKODÍLNY)</a:t>
            </a:r>
          </a:p>
          <a:p>
            <a:r>
              <a:rPr lang="cs-CZ" dirty="0" smtClean="0"/>
              <a:t>VYRÁBĚLY VĚTŠÍ MNOŽSTVÍ VÝROBKŮ, ZAMĚSTNÁVALY VÍCE LIDÍ</a:t>
            </a:r>
          </a:p>
          <a:p>
            <a:r>
              <a:rPr lang="cs-CZ" dirty="0" smtClean="0"/>
              <a:t>DĚLBA PRÁCE, 1 ČLOVĚK VYRÁBĚL URČITOU ČÁST</a:t>
            </a:r>
          </a:p>
          <a:p>
            <a:r>
              <a:rPr lang="cs-CZ" dirty="0" smtClean="0"/>
              <a:t>MISTR –MAJITEL DÍLNY</a:t>
            </a:r>
          </a:p>
          <a:p>
            <a:r>
              <a:rPr lang="cs-CZ" dirty="0" smtClean="0"/>
              <a:t>TOVARYŠ – VYUČENÝ, ZAMĚSTNANEC</a:t>
            </a:r>
          </a:p>
          <a:p>
            <a:r>
              <a:rPr lang="cs-CZ" dirty="0" smtClean="0"/>
              <a:t>UČEŇ –UČÍ SE U MISTRA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Střídavé hospodářství</a:t>
            </a:r>
            <a:endParaRPr lang="cs-CZ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Nahradilo trojpolní systém.</a:t>
            </a:r>
          </a:p>
          <a:p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Střídání plodin, aby nedocházelo		k zbytečnému vysilování půdy.</a:t>
            </a:r>
          </a:p>
          <a:p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Vynechával se úhor.</a:t>
            </a:r>
          </a:p>
          <a:p>
            <a:endParaRPr lang="cs-CZ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>
              <a:buNone/>
            </a:pPr>
            <a:r>
              <a:rPr lang="cs-CZ" sz="2400" b="1" dirty="0" smtClean="0">
                <a:solidFill>
                  <a:schemeClr val="accent3">
                    <a:lumMod val="75000"/>
                  </a:schemeClr>
                </a:solidFill>
              </a:rPr>
              <a:t>	Příklad: jetel – ozimá obilovina – 				okopanina – jarní obilovina</a:t>
            </a:r>
          </a:p>
          <a:p>
            <a:pPr lvl="1">
              <a:buNone/>
            </a:pPr>
            <a:r>
              <a:rPr lang="cs-CZ" sz="24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</a:p>
          <a:p>
            <a:pPr lvl="1">
              <a:buNone/>
            </a:pPr>
            <a:endParaRPr lang="cs-CZ" sz="2400" b="1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</a:rPr>
              <a:t>Střídavé hospodářství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Nové postupy a plodiny:</a:t>
            </a:r>
          </a:p>
          <a:p>
            <a:pPr lvl="1"/>
            <a:r>
              <a:rPr lang="cs-CZ" sz="2400" b="1" dirty="0" smtClean="0">
                <a:solidFill>
                  <a:schemeClr val="accent3">
                    <a:lumMod val="75000"/>
                  </a:schemeClr>
                </a:solidFill>
              </a:rPr>
              <a:t>pluh se železnou radlicí a kolečky</a:t>
            </a:r>
          </a:p>
          <a:p>
            <a:pPr lvl="1"/>
            <a:r>
              <a:rPr lang="cs-CZ" sz="2400" b="1" dirty="0" smtClean="0">
                <a:solidFill>
                  <a:schemeClr val="accent3">
                    <a:lumMod val="75000"/>
                  </a:schemeClr>
                </a:solidFill>
              </a:rPr>
              <a:t>pícniny (jetel, vojtěška), později  brambory a kukuřice</a:t>
            </a:r>
          </a:p>
          <a:p>
            <a:pPr lvl="1"/>
            <a:r>
              <a:rPr lang="cs-CZ" sz="2400" b="1" dirty="0" smtClean="0">
                <a:solidFill>
                  <a:schemeClr val="accent3">
                    <a:lumMod val="75000"/>
                  </a:schemeClr>
                </a:solidFill>
              </a:rPr>
              <a:t>plodiny pro manufaktury (len, konopí, chmel), chov ovcí pro vlnu</a:t>
            </a:r>
          </a:p>
          <a:p>
            <a:pPr lvl="1"/>
            <a:r>
              <a:rPr lang="cs-CZ" sz="2400" b="1" dirty="0" smtClean="0">
                <a:solidFill>
                  <a:schemeClr val="accent3">
                    <a:lumMod val="75000"/>
                  </a:schemeClr>
                </a:solidFill>
              </a:rPr>
              <a:t>rozšíření pěstování zeleniny, ovoce a luštěnin</a:t>
            </a:r>
          </a:p>
          <a:p>
            <a:endParaRPr lang="cs-CZ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Manufaktury</a:t>
            </a:r>
            <a:endParaRPr lang="cs-CZ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Rozptýlená manufaktura</a:t>
            </a:r>
          </a:p>
          <a:p>
            <a:pPr lvl="1"/>
            <a:r>
              <a:rPr lang="cs-CZ" sz="2400" b="1" dirty="0" smtClean="0">
                <a:solidFill>
                  <a:schemeClr val="accent3">
                    <a:lumMod val="75000"/>
                  </a:schemeClr>
                </a:solidFill>
              </a:rPr>
              <a:t>Princip: Faktor obešel dělníky pracující          v několika dílnách, nebo ve svých domech. Rozdal  / prodal jim suroviny, vybral / odkoupil hotové zboží.</a:t>
            </a:r>
          </a:p>
          <a:p>
            <a:pPr lvl="1">
              <a:buNone/>
            </a:pPr>
            <a:endParaRPr lang="cs-CZ" sz="24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lvl="1"/>
            <a:r>
              <a:rPr lang="cs-CZ" sz="2400" b="1" dirty="0" smtClean="0">
                <a:solidFill>
                  <a:schemeClr val="accent3">
                    <a:lumMod val="75000"/>
                  </a:schemeClr>
                </a:solidFill>
              </a:rPr>
              <a:t>Přechodný jev: Buď zanikly, nebo byly časem proměněny v soustředěné manufaktury.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Manufaktury</a:t>
            </a:r>
            <a:endParaRPr lang="cs-CZ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Soustředěná manufaktura</a:t>
            </a:r>
          </a:p>
          <a:p>
            <a:pPr lvl="1"/>
            <a:r>
              <a:rPr lang="cs-CZ" sz="2400" b="1" dirty="0" smtClean="0">
                <a:solidFill>
                  <a:schemeClr val="accent3">
                    <a:lumMod val="75000"/>
                  </a:schemeClr>
                </a:solidFill>
              </a:rPr>
              <a:t>Velké dílny do nichž byla soustředěna výroba.</a:t>
            </a:r>
          </a:p>
          <a:p>
            <a:pPr lvl="1"/>
            <a:r>
              <a:rPr lang="cs-CZ" sz="2400" b="1" dirty="0" smtClean="0">
                <a:solidFill>
                  <a:schemeClr val="accent3">
                    <a:lumMod val="75000"/>
                  </a:schemeClr>
                </a:solidFill>
              </a:rPr>
              <a:t>Pracovníci se naučí pouze část postupu </a:t>
            </a:r>
            <a:r>
              <a:rPr lang="cs-CZ" sz="2400" b="1" smtClean="0">
                <a:solidFill>
                  <a:schemeClr val="accent3">
                    <a:lumMod val="75000"/>
                  </a:schemeClr>
                </a:solidFill>
              </a:rPr>
              <a:t>výroby </a:t>
            </a:r>
            <a:r>
              <a:rPr lang="cs-CZ" sz="2400" b="1" dirty="0" smtClean="0">
                <a:solidFill>
                  <a:schemeClr val="accent3">
                    <a:lumMod val="75000"/>
                  </a:schemeClr>
                </a:solidFill>
              </a:rPr>
              <a:t>	(na rozdíl od řemeslníků).</a:t>
            </a:r>
          </a:p>
          <a:p>
            <a:pPr lvl="1"/>
            <a:r>
              <a:rPr lang="cs-CZ" sz="2400" b="1" dirty="0" smtClean="0">
                <a:solidFill>
                  <a:schemeClr val="accent3">
                    <a:lumMod val="75000"/>
                  </a:schemeClr>
                </a:solidFill>
              </a:rPr>
              <a:t>Výroba se zrychlí a zlevní.</a:t>
            </a:r>
          </a:p>
          <a:p>
            <a:pPr lvl="1">
              <a:buNone/>
            </a:pPr>
            <a:endParaRPr lang="cs-CZ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lvl="1">
              <a:buNone/>
            </a:pPr>
            <a:endParaRPr lang="cs-CZ" dirty="0" smtClean="0"/>
          </a:p>
          <a:p>
            <a:pPr lvl="1">
              <a:buNone/>
            </a:pPr>
            <a:endParaRPr lang="cs-CZ" dirty="0" smtClean="0"/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Manufaktury</a:t>
            </a:r>
            <a:endParaRPr lang="cs-CZ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Předpoklad vzniku - velká poptávka po určitém druhu zboží.</a:t>
            </a:r>
          </a:p>
          <a:p>
            <a:endParaRPr lang="cs-CZ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cs-CZ" b="1" dirty="0" err="1" smtClean="0">
                <a:solidFill>
                  <a:schemeClr val="accent3">
                    <a:lumMod val="75000"/>
                  </a:schemeClr>
                </a:solidFill>
              </a:rPr>
              <a:t>Manus</a:t>
            </a:r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 = ruka</a:t>
            </a:r>
          </a:p>
          <a:p>
            <a:pPr lvl="1">
              <a:buNone/>
            </a:pPr>
            <a:r>
              <a:rPr lang="cs-CZ" sz="2400" b="1" dirty="0" smtClean="0">
                <a:solidFill>
                  <a:schemeClr val="accent3">
                    <a:lumMod val="75000"/>
                  </a:schemeClr>
                </a:solidFill>
              </a:rPr>
              <a:t>	V manufakturách se pracovalo pouze ručně s pomocí nástrojů.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Manufaktury</a:t>
            </a:r>
            <a:endParaRPr lang="cs-CZ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Textilní obory</a:t>
            </a:r>
          </a:p>
          <a:p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Sklářství</a:t>
            </a:r>
          </a:p>
          <a:p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Knihtisk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1628800"/>
            <a:ext cx="5322168" cy="3725518"/>
          </a:xfrm>
          <a:prstGeom prst="rect">
            <a:avLst/>
          </a:prstGeom>
          <a:noFill/>
          <a:ln w="28575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</p:spPr>
      </p:pic>
      <p:sp>
        <p:nvSpPr>
          <p:cNvPr id="6" name="Zástupný symbol pro obsah 2"/>
          <p:cNvSpPr txBox="1">
            <a:spLocks/>
          </p:cNvSpPr>
          <p:nvPr/>
        </p:nvSpPr>
        <p:spPr>
          <a:xfrm>
            <a:off x="3203848" y="5445224"/>
            <a:ext cx="5256584" cy="833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Tiskárna</a:t>
            </a: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7901014" cy="846158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Ruční spřádací stroje v manufaktuře</a:t>
            </a:r>
            <a:endParaRPr lang="cs-CZ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412776"/>
            <a:ext cx="8208912" cy="5110048"/>
          </a:xfrm>
          <a:prstGeom prst="rect">
            <a:avLst/>
          </a:prstGeom>
          <a:noFill/>
          <a:ln w="28575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Technický pokrok</a:t>
            </a:r>
            <a:endParaRPr lang="cs-CZ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vodní kola – mlýny, hamry, katry, lisovny</a:t>
            </a:r>
          </a:p>
          <a:p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čerpadla</a:t>
            </a:r>
          </a:p>
          <a:p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důlní vozíky na dřevěných kolejích</a:t>
            </a:r>
          </a:p>
          <a:p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zdokonalené způsoby tavení</a:t>
            </a:r>
          </a:p>
          <a:p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větrné mlýny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590</TotalTime>
  <Words>264</Words>
  <Application>Microsoft Office PowerPoint</Application>
  <PresentationFormat>Předvádění na obrazovce (4:3)</PresentationFormat>
  <Paragraphs>60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14</vt:i4>
      </vt:variant>
    </vt:vector>
  </HeadingPairs>
  <TitlesOfParts>
    <vt:vector size="16" baseType="lpstr">
      <vt:lpstr>Motiv sady Office</vt:lpstr>
      <vt:lpstr>Arkýř</vt:lpstr>
      <vt:lpstr>Střídavé hospodářství  a manufaktury</vt:lpstr>
      <vt:lpstr>Střídavé hospodářství</vt:lpstr>
      <vt:lpstr>Střídavé hospodářství</vt:lpstr>
      <vt:lpstr>Manufaktury</vt:lpstr>
      <vt:lpstr>Manufaktury</vt:lpstr>
      <vt:lpstr>Manufaktury</vt:lpstr>
      <vt:lpstr>Manufaktury</vt:lpstr>
      <vt:lpstr>Ruční spřádací stroje v manufaktuře</vt:lpstr>
      <vt:lpstr>Technický pokrok</vt:lpstr>
      <vt:lpstr>Tkalcovský stav na tkaní gobelínů</vt:lpstr>
      <vt:lpstr>Slévárna kovů</vt:lpstr>
      <vt:lpstr>Ruční vytahování rudy z dolů</vt:lpstr>
      <vt:lpstr>ZMĚNY V ZEMĚDĚLSTVÍ A VE VÝROBĚ zápis do sešitu</vt:lpstr>
      <vt:lpstr>Snímek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Trojpolní systém a manufaktury</dc:title>
  <dc:creator>astra</dc:creator>
  <cp:lastModifiedBy>Kohoutovi</cp:lastModifiedBy>
  <cp:revision>36</cp:revision>
  <dcterms:created xsi:type="dcterms:W3CDTF">2013-05-18T19:12:17Z</dcterms:created>
  <dcterms:modified xsi:type="dcterms:W3CDTF">2020-03-26T21:04:54Z</dcterms:modified>
</cp:coreProperties>
</file>